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BM Plex Sans Bold" charset="1" panose="020B0803050203000203"/>
      <p:regular r:id="rId22"/>
    </p:embeddedFont>
    <p:embeddedFont>
      <p:font typeface="IBM Plex Sans" charset="1" panose="020B0503050203000203"/>
      <p:regular r:id="rId23"/>
    </p:embeddedFon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2"/>
    </p:embeddedFont>
    <p:embeddedFont>
      <p:font typeface="Codec Pro ExtraBold" charset="1" panose="000007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3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Current Situation: Ather Inc. faces the challenge of balancing efficiency, sustainability, and customer satisfaction in its supply chain.</a:t>
            </a:r>
          </a:p>
          <a:p>
            <a:r>
              <a:rPr lang="en-US"/>
              <a:t/>
            </a:r>
          </a:p>
          <a:p>
            <a:r>
              <a:rPr lang="en-US"/>
              <a:t>Impact on Revenue: Inefficiencies and disruptions in the supply chain can lead to lost sales, increased costs, and ultimately, slower revenue growth.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Supply Chain Performance: Metrics like Supplier Lead Time, Order Fulfillment Rate, Inventory Accuracy.</a:t>
            </a:r>
          </a:p>
          <a:p>
            <a:r>
              <a:rPr lang="en-US"/>
              <a:t>Efficiency Metrics: Indicators such as Inventory Turnover Ratio, and Lead Times.</a:t>
            </a:r>
          </a:p>
          <a:p>
            <a:r>
              <a:rPr lang="en-US"/>
              <a:t>Risk Factors: Data on Supply Chain Risk Percentage and Resilience Scores.</a:t>
            </a:r>
          </a:p>
          <a:p>
            <a:r>
              <a:rPr lang="en-US"/>
              <a:t/>
            </a:r>
          </a:p>
          <a:p>
            <a:r>
              <a:rPr lang="en-US"/>
              <a:t>Relevance</a:t>
            </a:r>
          </a:p>
          <a:p>
            <a:r>
              <a:rPr lang="en-US"/>
              <a:t>Data Significance: These data points are crucial for optimizing Ather Inc.'s supply chain, enhancing efficiency, and mitigating risks.</a:t>
            </a:r>
          </a:p>
          <a:p>
            <a:r>
              <a:rPr lang="en-US"/>
              <a:t>Revenue Impact: The insights gained from this data are directly linked to improving Ather Inc.'s revenue growth by making data-driven decisions.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Optimize Supplier Lead Time:</a:t>
            </a:r>
          </a:p>
          <a:p>
            <a:r>
              <a:rPr lang="en-US"/>
              <a:t>Focus on reducing variability in supplier lead times.</a:t>
            </a:r>
          </a:p>
          <a:p>
            <a:r>
              <a:rPr lang="en-US"/>
              <a:t>Collaborate closely with suppliers to streamline and standardize processes.</a:t>
            </a:r>
          </a:p>
          <a:p>
            <a:r>
              <a:rPr lang="en-US"/>
              <a:t>Improved predictability will directly enhance production scheduling and reduce delays.</a:t>
            </a:r>
          </a:p>
          <a:p>
            <a:r>
              <a:rPr lang="en-US"/>
              <a:t/>
            </a:r>
          </a:p>
          <a:p>
            <a:r>
              <a:rPr lang="en-US"/>
              <a:t>Enhance Order Fulfillment Rate</a:t>
            </a:r>
          </a:p>
          <a:p>
            <a:r>
              <a:rPr lang="en-US"/>
              <a:t>Improve the accuracy and efficiency of order fulfillment.</a:t>
            </a:r>
          </a:p>
          <a:p>
            <a:r>
              <a:rPr lang="en-US"/>
              <a:t>Implement advanced inventory management systems and forecasting techniques</a:t>
            </a:r>
          </a:p>
          <a:p>
            <a:r>
              <a:rPr lang="en-US"/>
              <a:t>Ensures timely delivery, improving customer satisfaction and sales.</a:t>
            </a:r>
          </a:p>
          <a:p>
            <a:r>
              <a:rPr lang="en-US"/>
              <a:t/>
            </a:r>
          </a:p>
          <a:p>
            <a:r>
              <a:rPr lang="en-US"/>
              <a:t>Mitigate Supply Chain Risk:</a:t>
            </a:r>
          </a:p>
          <a:p>
            <a:r>
              <a:rPr lang="en-US"/>
              <a:t>Strengthen resilience by managing supply chain risks proactively.</a:t>
            </a:r>
          </a:p>
          <a:p>
            <a:r>
              <a:rPr lang="en-US"/>
              <a:t>Diversify suppliers and invest in comprehensive risk management strategies.</a:t>
            </a:r>
          </a:p>
          <a:p>
            <a:r>
              <a:rPr lang="en-US"/>
              <a:t>Reduces vulnerability to disruptions, protecting revenue streams.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2.png" Type="http://schemas.openxmlformats.org/officeDocument/2006/relationships/image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.jpe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8.jpeg" Type="http://schemas.openxmlformats.org/officeDocument/2006/relationships/image"/><Relationship Id="rId4" Target="../media/image3.jpe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9" t="-55645" r="-17314" b="-553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77512" y="2744765"/>
            <a:ext cx="8670349" cy="3939290"/>
            <a:chOff x="0" y="0"/>
            <a:chExt cx="11560465" cy="52523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1560465" cy="450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2"/>
                </a:lnSpc>
              </a:pPr>
              <a:r>
                <a:rPr lang="en-US" sz="8001">
                  <a:solidFill>
                    <a:srgbClr val="FDFDFD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Accelerating Ather's Revenue Growth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08456"/>
              <a:ext cx="11560465" cy="443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8457570"/>
            <a:ext cx="3055315" cy="80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702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Name: Abhik Sarkar</a:t>
            </a:r>
          </a:p>
          <a:p>
            <a:pPr algn="ctr">
              <a:lnSpc>
                <a:spcPts val="3242"/>
              </a:lnSpc>
              <a:spcBef>
                <a:spcPct val="0"/>
              </a:spcBef>
            </a:pPr>
            <a:r>
              <a:rPr lang="en-US" sz="2702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ID: 301333781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344" y="1861563"/>
            <a:ext cx="15869423" cy="727748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8796" y="866775"/>
            <a:ext cx="982825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Feature Importance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8796" y="1958975"/>
            <a:ext cx="33085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6F8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(Random Forest)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2441" y="8047831"/>
            <a:ext cx="336311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6F8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 score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4129581" y="4895782"/>
            <a:ext cx="10827024" cy="0"/>
          </a:xfrm>
          <a:prstGeom prst="line">
            <a:avLst/>
          </a:prstGeom>
          <a:ln cap="rnd" w="9525">
            <a:solidFill>
              <a:srgbClr val="B4B4B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446176" y="1443706"/>
            <a:ext cx="184307" cy="18430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A94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6176" y="3656112"/>
            <a:ext cx="184307" cy="18430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A94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46176" y="5868517"/>
            <a:ext cx="184307" cy="18430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A94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446176" y="8080923"/>
            <a:ext cx="184307" cy="18430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099567" y="1162134"/>
            <a:ext cx="5254735" cy="90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 referral programs to get new leads and talent.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9567" y="3374540"/>
            <a:ext cx="631838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Diversify client acquisition strategies to balance growth and financial stability.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99567" y="5359404"/>
            <a:ext cx="6318387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Regularly adjust service offerings based on competitive analysis and industry trends.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9567" y="7707198"/>
            <a:ext cx="6539696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Establish measurable targets for client diversity across industries, sizes, and locations.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81343" y="1065191"/>
            <a:ext cx="227181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Optimization Focus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81343" y="3280270"/>
            <a:ext cx="219810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Risk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81688" y="5492676"/>
            <a:ext cx="227181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Market Positioning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44808" y="7797234"/>
            <a:ext cx="259919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Expected Outcomes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093766"/>
            <a:ext cx="539496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Business Implications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59" t="-55645" r="-17314" b="-5535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6985" y="6275919"/>
            <a:ext cx="6277015" cy="1254548"/>
            <a:chOff x="0" y="0"/>
            <a:chExt cx="8369353" cy="167273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00926"/>
              <a:ext cx="836935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836935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Invest In Newer Technolgy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144000" y="2241457"/>
            <a:ext cx="0" cy="7570563"/>
          </a:xfrm>
          <a:prstGeom prst="line">
            <a:avLst/>
          </a:prstGeom>
          <a:ln cap="rnd" w="9525">
            <a:gradFill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466140" y="5732821"/>
            <a:ext cx="13365246" cy="0"/>
          </a:xfrm>
          <a:prstGeom prst="line">
            <a:avLst/>
          </a:prstGeom>
          <a:ln cap="rnd" w="9525">
            <a:gradFill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9" t="-55645" r="-17314" b="-5535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787585" y="7393416"/>
            <a:ext cx="1760853" cy="1760853"/>
          </a:xfrm>
          <a:custGeom>
            <a:avLst/>
            <a:gdLst/>
            <a:ahLst/>
            <a:cxnLst/>
            <a:rect r="r" b="b" t="t" l="l"/>
            <a:pathLst>
              <a:path h="1760853" w="1760853">
                <a:moveTo>
                  <a:pt x="0" y="0"/>
                </a:moveTo>
                <a:lnTo>
                  <a:pt x="1760853" y="0"/>
                </a:lnTo>
                <a:lnTo>
                  <a:pt x="1760853" y="1760853"/>
                </a:lnTo>
                <a:lnTo>
                  <a:pt x="0" y="176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35034" y="7404423"/>
            <a:ext cx="1769131" cy="1749845"/>
          </a:xfrm>
          <a:custGeom>
            <a:avLst/>
            <a:gdLst/>
            <a:ahLst/>
            <a:cxnLst/>
            <a:rect r="r" b="b" t="t" l="l"/>
            <a:pathLst>
              <a:path h="1749845" w="1769131">
                <a:moveTo>
                  <a:pt x="0" y="0"/>
                </a:moveTo>
                <a:lnTo>
                  <a:pt x="1769131" y="0"/>
                </a:lnTo>
                <a:lnTo>
                  <a:pt x="1769131" y="1749846"/>
                </a:lnTo>
                <a:lnTo>
                  <a:pt x="0" y="174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9" t="0" r="-2909" b="-698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62462" y="3549672"/>
            <a:ext cx="1766440" cy="1766440"/>
          </a:xfrm>
          <a:custGeom>
            <a:avLst/>
            <a:gdLst/>
            <a:ahLst/>
            <a:cxnLst/>
            <a:rect r="r" b="b" t="t" l="l"/>
            <a:pathLst>
              <a:path h="1766440" w="1766440">
                <a:moveTo>
                  <a:pt x="0" y="0"/>
                </a:moveTo>
                <a:lnTo>
                  <a:pt x="1766441" y="0"/>
                </a:lnTo>
                <a:lnTo>
                  <a:pt x="1766441" y="1766441"/>
                </a:lnTo>
                <a:lnTo>
                  <a:pt x="0" y="1766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24856" y="3943816"/>
            <a:ext cx="1372297" cy="1372297"/>
          </a:xfrm>
          <a:custGeom>
            <a:avLst/>
            <a:gdLst/>
            <a:ahLst/>
            <a:cxnLst/>
            <a:rect r="r" b="b" t="t" l="l"/>
            <a:pathLst>
              <a:path h="1372297" w="1372297">
                <a:moveTo>
                  <a:pt x="0" y="0"/>
                </a:moveTo>
                <a:lnTo>
                  <a:pt x="1372298" y="0"/>
                </a:lnTo>
                <a:lnTo>
                  <a:pt x="1372298" y="1372297"/>
                </a:lnTo>
                <a:lnTo>
                  <a:pt x="0" y="1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30106" y="2542440"/>
            <a:ext cx="6231154" cy="1238039"/>
            <a:chOff x="0" y="0"/>
            <a:chExt cx="8308205" cy="16507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19976"/>
              <a:ext cx="8308205" cy="43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830820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8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Optimize Supplier Lead Time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63100" y="2542440"/>
            <a:ext cx="6112999" cy="1737758"/>
            <a:chOff x="0" y="0"/>
            <a:chExt cx="8150666" cy="231701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908310"/>
              <a:ext cx="8150666" cy="408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8150666" cy="1469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47"/>
                </a:lnSpc>
                <a:spcBef>
                  <a:spcPct val="0"/>
                </a:spcBef>
              </a:pPr>
              <a:r>
                <a:rPr lang="en-US" sz="3421" spc="184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Enhance Order Fulfillment Rate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82162" y="6308938"/>
            <a:ext cx="5874874" cy="1221529"/>
            <a:chOff x="0" y="0"/>
            <a:chExt cx="7833166" cy="162870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219976"/>
              <a:ext cx="7833166" cy="408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7833166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Mitigate Supply Chain Risk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02678" y="436793"/>
            <a:ext cx="796189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0"/>
              </a:lnSpc>
            </a:pPr>
            <a:r>
              <a:rPr lang="en-US" sz="66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Recommendations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5138" y="8824"/>
            <a:ext cx="7662862" cy="10309946"/>
          </a:xfrm>
          <a:custGeom>
            <a:avLst/>
            <a:gdLst/>
            <a:ahLst/>
            <a:cxnLst/>
            <a:rect r="r" b="b" t="t" l="l"/>
            <a:pathLst>
              <a:path h="10309946" w="7662862">
                <a:moveTo>
                  <a:pt x="0" y="0"/>
                </a:moveTo>
                <a:lnTo>
                  <a:pt x="7662862" y="0"/>
                </a:lnTo>
                <a:lnTo>
                  <a:pt x="7662862" y="10309946"/>
                </a:lnTo>
                <a:lnTo>
                  <a:pt x="0" y="10309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1" t="0" r="-509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8997" y="3971932"/>
            <a:ext cx="3454608" cy="4343916"/>
            <a:chOff x="0" y="0"/>
            <a:chExt cx="1215542" cy="152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42" cy="1528455"/>
            </a:xfrm>
            <a:custGeom>
              <a:avLst/>
              <a:gdLst/>
              <a:ahLst/>
              <a:cxnLst/>
              <a:rect r="r" b="b" t="t" l="l"/>
              <a:pathLst>
                <a:path h="1528455" w="1215542">
                  <a:moveTo>
                    <a:pt x="0" y="0"/>
                  </a:moveTo>
                  <a:lnTo>
                    <a:pt x="1215542" y="0"/>
                  </a:lnTo>
                  <a:lnTo>
                    <a:pt x="1215542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15542" cy="155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8796" y="581032"/>
            <a:ext cx="910598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IMPLEMENTATION ROADMAP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46150" y="4306565"/>
            <a:ext cx="868412" cy="874314"/>
          </a:xfrm>
          <a:custGeom>
            <a:avLst/>
            <a:gdLst/>
            <a:ahLst/>
            <a:cxnLst/>
            <a:rect r="r" b="b" t="t" l="l"/>
            <a:pathLst>
              <a:path h="874314" w="868412">
                <a:moveTo>
                  <a:pt x="0" y="0"/>
                </a:moveTo>
                <a:lnTo>
                  <a:pt x="868412" y="0"/>
                </a:lnTo>
                <a:lnTo>
                  <a:pt x="868412" y="874313"/>
                </a:lnTo>
                <a:lnTo>
                  <a:pt x="0" y="874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94130" y="3971932"/>
            <a:ext cx="3454608" cy="4343916"/>
            <a:chOff x="0" y="0"/>
            <a:chExt cx="1215542" cy="1528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5542" cy="1528455"/>
            </a:xfrm>
            <a:custGeom>
              <a:avLst/>
              <a:gdLst/>
              <a:ahLst/>
              <a:cxnLst/>
              <a:rect r="r" b="b" t="t" l="l"/>
              <a:pathLst>
                <a:path h="1528455" w="1215542">
                  <a:moveTo>
                    <a:pt x="0" y="0"/>
                  </a:moveTo>
                  <a:lnTo>
                    <a:pt x="1215542" y="0"/>
                  </a:lnTo>
                  <a:lnTo>
                    <a:pt x="1215542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15542" cy="155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39262" y="3971932"/>
            <a:ext cx="3454608" cy="4343916"/>
            <a:chOff x="0" y="0"/>
            <a:chExt cx="1215542" cy="1528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5542" cy="1528455"/>
            </a:xfrm>
            <a:custGeom>
              <a:avLst/>
              <a:gdLst/>
              <a:ahLst/>
              <a:cxnLst/>
              <a:rect r="r" b="b" t="t" l="l"/>
              <a:pathLst>
                <a:path h="1528455" w="1215542">
                  <a:moveTo>
                    <a:pt x="0" y="0"/>
                  </a:moveTo>
                  <a:lnTo>
                    <a:pt x="1215542" y="0"/>
                  </a:lnTo>
                  <a:lnTo>
                    <a:pt x="1215542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15542" cy="155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724727" y="4387792"/>
            <a:ext cx="975899" cy="867663"/>
          </a:xfrm>
          <a:custGeom>
            <a:avLst/>
            <a:gdLst/>
            <a:ahLst/>
            <a:cxnLst/>
            <a:rect r="r" b="b" t="t" l="l"/>
            <a:pathLst>
              <a:path h="867663" w="975899">
                <a:moveTo>
                  <a:pt x="0" y="0"/>
                </a:moveTo>
                <a:lnTo>
                  <a:pt x="975900" y="0"/>
                </a:lnTo>
                <a:lnTo>
                  <a:pt x="975900" y="867664"/>
                </a:lnTo>
                <a:lnTo>
                  <a:pt x="0" y="867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13546" y="5470465"/>
            <a:ext cx="193361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998">
                <a:solidFill>
                  <a:srgbClr val="73A9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Short-Term (0-6 months)</a:t>
            </a:r>
          </a:p>
          <a:p>
            <a:pPr algn="ctr" marL="0" indent="0" lvl="0">
              <a:lnSpc>
                <a:spcPts val="239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227559" y="6150434"/>
            <a:ext cx="2684644" cy="59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618" spc="-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Conduct supplier audits and upgrade inventory systems.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36198" y="5460940"/>
            <a:ext cx="237858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73A9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Mid-Term (6-12 months)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83166" y="6150434"/>
            <a:ext cx="2684644" cy="120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618" spc="-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 a supplier diversification strategy and implement advanced forecasting.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4376" y="5446581"/>
            <a:ext cx="2992491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73A9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Long-Term (12+ months)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8299" y="6150434"/>
            <a:ext cx="2684644" cy="120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618" spc="-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Continuously optimize processes and explore new technologies like AI for further efficiency.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567988" y="4279284"/>
            <a:ext cx="928875" cy="928875"/>
          </a:xfrm>
          <a:custGeom>
            <a:avLst/>
            <a:gdLst/>
            <a:ahLst/>
            <a:cxnLst/>
            <a:rect r="r" b="b" t="t" l="l"/>
            <a:pathLst>
              <a:path h="928875" w="928875">
                <a:moveTo>
                  <a:pt x="0" y="0"/>
                </a:moveTo>
                <a:lnTo>
                  <a:pt x="928874" y="0"/>
                </a:lnTo>
                <a:lnTo>
                  <a:pt x="928874" y="928875"/>
                </a:lnTo>
                <a:lnTo>
                  <a:pt x="0" y="92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959" t="-55645" r="-17314" b="-55357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5419" y="3691729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1" t="0" r="-74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596132"/>
            <a:ext cx="7406719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6F8F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Recommendations For Future Studies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03977" y="3874890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F6F8F4"/>
                </a:solidFill>
                <a:latin typeface="Open Sauce"/>
                <a:ea typeface="Open Sauce"/>
                <a:cs typeface="Open Sauce"/>
                <a:sym typeface="Open Sauce"/>
              </a:rPr>
              <a:t>Integrate economic indicators and market trends into the dataset.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03977" y="3481771"/>
            <a:ext cx="3465904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73A94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3977" y="5406000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F6F8F4"/>
                </a:solidFill>
                <a:latin typeface="Open Sauce"/>
                <a:ea typeface="Open Sauce"/>
                <a:cs typeface="Open Sauce"/>
                <a:sym typeface="Open Sauce"/>
              </a:rPr>
              <a:t>Assess long-term impact of supply chain optimizations on revenue.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73A94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3977" y="6936179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F6F8F4"/>
                </a:solidFill>
                <a:latin typeface="Open Sauce"/>
                <a:ea typeface="Open Sauce"/>
                <a:cs typeface="Open Sauce"/>
                <a:sym typeface="Open Sauce"/>
              </a:rPr>
              <a:t>Expand data collection and analysis beyond tech sector.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73A94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03977" y="8466358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F6F8F4"/>
                </a:solidFill>
                <a:latin typeface="Open Sauce"/>
                <a:ea typeface="Open Sauce"/>
                <a:cs typeface="Open Sauce"/>
                <a:sym typeface="Open Sauce"/>
              </a:rPr>
              <a:t>Track regulatory impact on EV and renewable energy.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03977" y="807323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73A94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959" t="-55645" r="-17314" b="-5535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657" y="4355562"/>
            <a:ext cx="796189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48366" y="6873137"/>
            <a:ext cx="7859640" cy="1861874"/>
            <a:chOff x="0" y="0"/>
            <a:chExt cx="10479520" cy="2482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887932" y="51085"/>
              <a:ext cx="859158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Call to Action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65741" y="1398553"/>
              <a:ext cx="721377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Implement strategies in key areas for quick and impactful results.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044013"/>
              <a:ext cx="1047952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03467" y="0"/>
              <a:ext cx="757379" cy="724330"/>
            </a:xfrm>
            <a:custGeom>
              <a:avLst/>
              <a:gdLst/>
              <a:ahLst/>
              <a:cxnLst/>
              <a:rect r="r" b="b" t="t" l="l"/>
              <a:pathLst>
                <a:path h="724330" w="757379">
                  <a:moveTo>
                    <a:pt x="0" y="0"/>
                  </a:moveTo>
                  <a:lnTo>
                    <a:pt x="757379" y="0"/>
                  </a:lnTo>
                  <a:lnTo>
                    <a:pt x="757379" y="724330"/>
                  </a:lnTo>
                  <a:lnTo>
                    <a:pt x="0" y="72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48366" y="3944718"/>
            <a:ext cx="7859640" cy="2314998"/>
            <a:chOff x="0" y="0"/>
            <a:chExt cx="10479520" cy="30866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887932" y="67610"/>
              <a:ext cx="859158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Strategic Importance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265741" y="1443919"/>
              <a:ext cx="7213778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Data-driven decisions are crucial for enhancing supply chain efficiency and driving revenue growth.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074958"/>
              <a:ext cx="1047952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03467" y="0"/>
              <a:ext cx="757379" cy="757379"/>
            </a:xfrm>
            <a:custGeom>
              <a:avLst/>
              <a:gdLst/>
              <a:ahLst/>
              <a:cxnLst/>
              <a:rect r="r" b="b" t="t" l="l"/>
              <a:pathLst>
                <a:path h="757379" w="757379">
                  <a:moveTo>
                    <a:pt x="0" y="0"/>
                  </a:moveTo>
                  <a:lnTo>
                    <a:pt x="757379" y="0"/>
                  </a:lnTo>
                  <a:lnTo>
                    <a:pt x="757379" y="757379"/>
                  </a:lnTo>
                  <a:lnTo>
                    <a:pt x="0" y="757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48366" y="944466"/>
            <a:ext cx="7859640" cy="2302596"/>
            <a:chOff x="0" y="0"/>
            <a:chExt cx="10479520" cy="307012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284705" y="67610"/>
              <a:ext cx="9194814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Key Insights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265741" y="1427383"/>
              <a:ext cx="7213778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Critical supply chain parameters were found, and Random Forest provided the most accurate forecasts. 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1066690"/>
              <a:ext cx="1047952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5369" y="0"/>
              <a:ext cx="553575" cy="757379"/>
            </a:xfrm>
            <a:custGeom>
              <a:avLst/>
              <a:gdLst/>
              <a:ahLst/>
              <a:cxnLst/>
              <a:rect r="r" b="b" t="t" l="l"/>
              <a:pathLst>
                <a:path h="757379" w="553575">
                  <a:moveTo>
                    <a:pt x="0" y="0"/>
                  </a:moveTo>
                  <a:lnTo>
                    <a:pt x="553575" y="0"/>
                  </a:lnTo>
                  <a:lnTo>
                    <a:pt x="553575" y="757379"/>
                  </a:lnTo>
                  <a:lnTo>
                    <a:pt x="0" y="757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959" t="-55645" r="-17314" b="-55357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0" t="-75388" r="-3706" b="-26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4853" y="3970234"/>
            <a:ext cx="12518294" cy="2346533"/>
            <a:chOff x="0" y="0"/>
            <a:chExt cx="16691059" cy="3128710"/>
          </a:xfrm>
        </p:grpSpPr>
        <p:sp>
          <p:nvSpPr>
            <p:cNvPr name="AutoShape 4" id="4"/>
            <p:cNvSpPr/>
            <p:nvPr/>
          </p:nvSpPr>
          <p:spPr>
            <a:xfrm rot="0">
              <a:off x="351851" y="3116010"/>
              <a:ext cx="15987357" cy="0"/>
            </a:xfrm>
            <a:prstGeom prst="line">
              <a:avLst/>
            </a:prstGeom>
            <a:ln cap="rnd" w="12700">
              <a:solidFill>
                <a:srgbClr val="B4B4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351851" y="0"/>
              <a:ext cx="15987357" cy="0"/>
            </a:xfrm>
            <a:prstGeom prst="line">
              <a:avLst/>
            </a:prstGeom>
            <a:ln cap="rnd" w="12700">
              <a:solidFill>
                <a:srgbClr val="B4B4B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94675"/>
              <a:ext cx="16691059" cy="1632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Thank you!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9" t="-55645" r="-17314" b="-5535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gradFill rotWithShape="true"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44090" cy="2904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D1D"/>
            </a:solidFill>
            <a:ln w="952500" cap="sq">
              <a:gradFill>
                <a:gsLst>
                  <a:gs pos="0">
                    <a:srgbClr val="BCD638">
                      <a:alpha val="100000"/>
                    </a:srgbClr>
                  </a:gs>
                  <a:gs pos="100000">
                    <a:srgbClr val="008323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459094" y="227137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459094" y="287407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459094" y="348026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459094" y="408644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459094" y="469263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2459094" y="526754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2459094" y="587373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459094" y="647992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78926" y="546096"/>
            <a:ext cx="6760246" cy="124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73525" y="2234249"/>
            <a:ext cx="4868055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Boosting Revenue Growth Rate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6962" y="2234249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73525" y="2836949"/>
            <a:ext cx="4732656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Challenge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56962" y="2876247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09918" y="3443136"/>
            <a:ext cx="4652520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Objectives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56962" y="3431215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09918" y="4049323"/>
            <a:ext cx="439777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Sources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56962" y="4088621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73525" y="4655510"/>
            <a:ext cx="4579735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Experience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6962" y="4682887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73525" y="5230423"/>
            <a:ext cx="439777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Modeling Approach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56962" y="5230423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73525" y="5834214"/>
            <a:ext cx="4579735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Importance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56962" y="5836610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73525" y="6442797"/>
            <a:ext cx="439777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Business Implications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56962" y="6442797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09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5400000">
            <a:off x="2459094" y="708611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073525" y="7088282"/>
            <a:ext cx="439777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5400000">
            <a:off x="2459094" y="769229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073525" y="7655171"/>
            <a:ext cx="439777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Roadmap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5400000">
            <a:off x="2459094" y="82984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5400000">
            <a:off x="2459094" y="88760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073525" y="8310181"/>
            <a:ext cx="5409623" cy="42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  <a:spcBef>
                <a:spcPct val="0"/>
              </a:spcBef>
            </a:pPr>
            <a:r>
              <a:rPr lang="en-US" sz="2553" spc="-51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Recommendations For Future Studies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56962" y="7579988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109918" y="8868418"/>
            <a:ext cx="3588073" cy="42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  <a:spcBef>
                <a:spcPct val="0"/>
              </a:spcBef>
            </a:pPr>
            <a:r>
              <a:rPr lang="en-US" sz="2553" spc="-51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956962" y="8240930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56962" y="8778334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956962" y="7037063"/>
            <a:ext cx="660851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548985" y="4803492"/>
            <a:ext cx="2588144" cy="1478939"/>
          </a:xfrm>
          <a:custGeom>
            <a:avLst/>
            <a:gdLst/>
            <a:ahLst/>
            <a:cxnLst/>
            <a:rect r="r" b="b" t="t" l="l"/>
            <a:pathLst>
              <a:path h="1478939" w="2588144">
                <a:moveTo>
                  <a:pt x="0" y="0"/>
                </a:moveTo>
                <a:lnTo>
                  <a:pt x="2588144" y="0"/>
                </a:lnTo>
                <a:lnTo>
                  <a:pt x="2588144" y="1478939"/>
                </a:lnTo>
                <a:lnTo>
                  <a:pt x="0" y="147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7954" y="9606983"/>
            <a:ext cx="1870046" cy="680017"/>
          </a:xfrm>
          <a:custGeom>
            <a:avLst/>
            <a:gdLst/>
            <a:ahLst/>
            <a:cxnLst/>
            <a:rect r="r" b="b" t="t" l="l"/>
            <a:pathLst>
              <a:path h="680017" w="1870046">
                <a:moveTo>
                  <a:pt x="0" y="0"/>
                </a:moveTo>
                <a:lnTo>
                  <a:pt x="1870046" y="0"/>
                </a:lnTo>
                <a:lnTo>
                  <a:pt x="1870046" y="680017"/>
                </a:lnTo>
                <a:lnTo>
                  <a:pt x="0" y="68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59" t="-55645" r="-17314" b="-553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000">
            <a:off x="8389610" y="-34301"/>
            <a:ext cx="9934178" cy="10355603"/>
          </a:xfrm>
          <a:custGeom>
            <a:avLst/>
            <a:gdLst/>
            <a:ahLst/>
            <a:cxnLst/>
            <a:rect r="r" b="b" t="t" l="l"/>
            <a:pathLst>
              <a:path h="10355603" w="9934178">
                <a:moveTo>
                  <a:pt x="0" y="68853"/>
                </a:moveTo>
                <a:lnTo>
                  <a:pt x="9862362" y="0"/>
                </a:lnTo>
                <a:lnTo>
                  <a:pt x="9934178" y="10286749"/>
                </a:lnTo>
                <a:lnTo>
                  <a:pt x="71816" y="10355602"/>
                </a:lnTo>
                <a:lnTo>
                  <a:pt x="0" y="68853"/>
                </a:lnTo>
                <a:close/>
              </a:path>
            </a:pathLst>
          </a:custGeom>
          <a:blipFill>
            <a:blip r:embed="rId3"/>
            <a:stretch>
              <a:fillRect l="-57896" t="-2409" r="-2791" b="-4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5573" y="1312572"/>
            <a:ext cx="7472289" cy="179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5"/>
              </a:lnSpc>
            </a:pPr>
            <a:r>
              <a:rPr lang="en-US" sz="61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Boosting Revenue Growth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0752" y="3876500"/>
            <a:ext cx="8304941" cy="35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8266" indent="-346089" lvl="2">
              <a:lnSpc>
                <a:spcPts val="3582"/>
              </a:lnSpc>
              <a:buFont typeface="Arial"/>
              <a:buChar char="⚬"/>
            </a:pPr>
            <a:r>
              <a:rPr lang="en-US" sz="240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Purp</a:t>
            </a:r>
            <a:r>
              <a:rPr lang="en-US" sz="240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ose: Our goal is to improve Ather Inc.'s revenue growth by analyzing supply chain data from leading tech companies.</a:t>
            </a:r>
          </a:p>
          <a:p>
            <a:pPr algn="l" marL="1038266" indent="-346089" lvl="2">
              <a:lnSpc>
                <a:spcPts val="3582"/>
              </a:lnSpc>
              <a:buFont typeface="Arial"/>
              <a:buChar char="⚬"/>
            </a:pPr>
            <a:r>
              <a:rPr lang="en-US" sz="240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Importance: Effective supply chain management is key to Ather's success in the electric vehicle market, and optimizing it can significantly enhance revenue growth.</a:t>
            </a:r>
          </a:p>
          <a:p>
            <a:pPr algn="ctr">
              <a:lnSpc>
                <a:spcPts val="3485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9696425" y="-8231"/>
            <a:ext cx="9459057" cy="10303462"/>
          </a:xfrm>
          <a:custGeom>
            <a:avLst/>
            <a:gdLst/>
            <a:ahLst/>
            <a:cxnLst/>
            <a:rect r="r" b="b" t="t" l="l"/>
            <a:pathLst>
              <a:path h="10303462" w="9459057">
                <a:moveTo>
                  <a:pt x="0" y="16478"/>
                </a:moveTo>
                <a:lnTo>
                  <a:pt x="9441102" y="0"/>
                </a:lnTo>
                <a:lnTo>
                  <a:pt x="9459056" y="10286984"/>
                </a:lnTo>
                <a:lnTo>
                  <a:pt x="17954" y="10303462"/>
                </a:lnTo>
                <a:lnTo>
                  <a:pt x="0" y="16478"/>
                </a:lnTo>
                <a:close/>
              </a:path>
            </a:pathLst>
          </a:custGeom>
          <a:blipFill>
            <a:blip r:embed="rId3"/>
            <a:stretch>
              <a:fillRect l="-13852" t="0" r="-316" b="-15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751" y="866775"/>
            <a:ext cx="81531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The Challenge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0664" y="3257800"/>
            <a:ext cx="7915293" cy="437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352"/>
              </a:lnSpc>
              <a:buFont typeface="Arial"/>
              <a:buChar char="•"/>
            </a:pPr>
            <a:r>
              <a:rPr lang="en-US" sz="3200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in balancing efficiency, sustainability, and customer satisfaction in its supply chain.</a:t>
            </a:r>
          </a:p>
          <a:p>
            <a:pPr algn="l">
              <a:lnSpc>
                <a:spcPts val="4352"/>
              </a:lnSpc>
            </a:pPr>
          </a:p>
          <a:p>
            <a:pPr algn="l" marL="690881" indent="-345440" lvl="1">
              <a:lnSpc>
                <a:spcPts val="4352"/>
              </a:lnSpc>
              <a:buFont typeface="Arial"/>
              <a:buChar char="•"/>
            </a:pPr>
            <a:r>
              <a:rPr lang="en-US" sz="3200">
                <a:solidFill>
                  <a:srgbClr val="F6F8F4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Supply chain inefficiencies and disruptions risk lost sales, higher costs, and slower revenue growth.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20314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2" y="0"/>
                </a:lnTo>
                <a:lnTo>
                  <a:pt x="2077972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F6F8F4"/>
                </a:solidFill>
                <a:latin typeface="DM Sans Bold"/>
                <a:ea typeface="DM Sans Bold"/>
                <a:cs typeface="DM Sans Bold"/>
                <a:sym typeface="DM Sans Bold"/>
              </a:rPr>
              <a:t>Supply Chain Factors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7387" y="356273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Identify key supply chain factors that influence revenue growth.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3031" y="552994"/>
            <a:ext cx="8471126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Our 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7387" y="5505191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actionable insights to optimize these factors.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Suggesting strategies to enhance Ather’s overall supply chain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4837387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F6F8F4"/>
                </a:solidFill>
                <a:latin typeface="DM Sans Bold"/>
                <a:ea typeface="DM Sans Bold"/>
                <a:cs typeface="DM Sans Bold"/>
                <a:sym typeface="DM Sans Bold"/>
              </a:rPr>
              <a:t>Actionable Insights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F6F8F4"/>
                </a:solidFill>
                <a:latin typeface="DM Sans Bold"/>
                <a:ea typeface="DM Sans Bold"/>
                <a:cs typeface="DM Sans Bold"/>
                <a:sym typeface="DM Sans Bold"/>
              </a:rPr>
              <a:t>Suggestions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76" t="0" r="-3467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299" y="3002807"/>
            <a:ext cx="14586028" cy="6383997"/>
            <a:chOff x="0" y="0"/>
            <a:chExt cx="3841588" cy="16813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681382"/>
            </a:xfrm>
            <a:custGeom>
              <a:avLst/>
              <a:gdLst/>
              <a:ahLst/>
              <a:cxnLst/>
              <a:rect r="r" b="b" t="t" l="l"/>
              <a:pathLst>
                <a:path h="1681382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672359"/>
                  </a:lnTo>
                  <a:cubicBezTo>
                    <a:pt x="3841588" y="1677342"/>
                    <a:pt x="3837548" y="1681382"/>
                    <a:pt x="3832565" y="1681382"/>
                  </a:cubicBezTo>
                  <a:lnTo>
                    <a:pt x="9023" y="1681382"/>
                  </a:lnTo>
                  <a:cubicBezTo>
                    <a:pt x="4040" y="1681382"/>
                    <a:pt x="0" y="1677342"/>
                    <a:pt x="0" y="1672359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41588" cy="1709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5412430" y="3435504"/>
            <a:ext cx="0" cy="5379118"/>
          </a:xfrm>
          <a:prstGeom prst="line">
            <a:avLst/>
          </a:prstGeom>
          <a:ln cap="flat" w="38100">
            <a:gradFill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232838" y="3435504"/>
            <a:ext cx="0" cy="5379118"/>
          </a:xfrm>
          <a:prstGeom prst="line">
            <a:avLst/>
          </a:prstGeom>
          <a:ln cap="flat" w="38100">
            <a:gradFill>
              <a:gsLst>
                <a:gs pos="0">
                  <a:srgbClr val="BCD638">
                    <a:alpha val="100000"/>
                  </a:srgbClr>
                </a:gs>
                <a:gs pos="100000">
                  <a:srgbClr val="00832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4903" y="3697953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2" y="0"/>
                </a:lnTo>
                <a:lnTo>
                  <a:pt x="1232552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10659" y="3697953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53162" y="3552089"/>
            <a:ext cx="1378417" cy="1378417"/>
          </a:xfrm>
          <a:custGeom>
            <a:avLst/>
            <a:gdLst/>
            <a:ahLst/>
            <a:cxnLst/>
            <a:rect r="r" b="b" t="t" l="l"/>
            <a:pathLst>
              <a:path h="1378417" w="1378417">
                <a:moveTo>
                  <a:pt x="0" y="0"/>
                </a:moveTo>
                <a:lnTo>
                  <a:pt x="1378417" y="0"/>
                </a:lnTo>
                <a:lnTo>
                  <a:pt x="1378417" y="1378417"/>
                </a:lnTo>
                <a:lnTo>
                  <a:pt x="0" y="1378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03654"/>
            <a:ext cx="747115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DFDFD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Sources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916899"/>
            <a:ext cx="4161784" cy="66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dataset used in the analysis was company’s historical dataset.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7826" y="5095875"/>
            <a:ext cx="2903532" cy="45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Internal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78873" y="5916899"/>
            <a:ext cx="4161784" cy="135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Supply Chain Perf</a:t>
            </a: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ormance.</a:t>
            </a:r>
          </a:p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Efficiency Metrics .</a:t>
            </a:r>
          </a:p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 Factors.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323603" y="5184905"/>
            <a:ext cx="2822303" cy="45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Data Points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1478" y="5916899"/>
            <a:ext cx="4161784" cy="100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Significance</a:t>
            </a: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algn="l" marL="426146" indent="-213073" lvl="1">
              <a:lnSpc>
                <a:spcPts val="2763"/>
              </a:lnSpc>
              <a:buFont typeface="Arial"/>
              <a:buChar char="•"/>
            </a:pP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Impact</a:t>
            </a:r>
            <a:r>
              <a:rPr lang="en-US" sz="1973" spc="-39" strike="noStrike" u="none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881274" y="5184905"/>
            <a:ext cx="3442467" cy="45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02020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Relevance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992" y="2610825"/>
            <a:ext cx="8481129" cy="6392028"/>
          </a:xfrm>
          <a:custGeom>
            <a:avLst/>
            <a:gdLst/>
            <a:ahLst/>
            <a:cxnLst/>
            <a:rect r="r" b="b" t="t" l="l"/>
            <a:pathLst>
              <a:path h="6392028" w="8481129">
                <a:moveTo>
                  <a:pt x="0" y="0"/>
                </a:moveTo>
                <a:lnTo>
                  <a:pt x="8481130" y="0"/>
                </a:lnTo>
                <a:lnTo>
                  <a:pt x="8481130" y="6392028"/>
                </a:lnTo>
                <a:lnTo>
                  <a:pt x="0" y="639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3081" y="2679778"/>
            <a:ext cx="8808585" cy="6323075"/>
          </a:xfrm>
          <a:custGeom>
            <a:avLst/>
            <a:gdLst/>
            <a:ahLst/>
            <a:cxnLst/>
            <a:rect r="r" b="b" t="t" l="l"/>
            <a:pathLst>
              <a:path h="6323075" w="8808585">
                <a:moveTo>
                  <a:pt x="0" y="0"/>
                </a:moveTo>
                <a:lnTo>
                  <a:pt x="8808585" y="0"/>
                </a:lnTo>
                <a:lnTo>
                  <a:pt x="8808585" y="6323075"/>
                </a:lnTo>
                <a:lnTo>
                  <a:pt x="0" y="632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8796" y="866775"/>
            <a:ext cx="747115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DFDFD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Dictionary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27008" y="4437387"/>
            <a:ext cx="1647324" cy="1647324"/>
          </a:xfrm>
          <a:custGeom>
            <a:avLst/>
            <a:gdLst/>
            <a:ahLst/>
            <a:cxnLst/>
            <a:rect r="r" b="b" t="t" l="l"/>
            <a:pathLst>
              <a:path h="1647324" w="1647324">
                <a:moveTo>
                  <a:pt x="0" y="0"/>
                </a:moveTo>
                <a:lnTo>
                  <a:pt x="1647324" y="0"/>
                </a:lnTo>
                <a:lnTo>
                  <a:pt x="1647324" y="1647324"/>
                </a:lnTo>
                <a:lnTo>
                  <a:pt x="0" y="164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29220" y="4537658"/>
            <a:ext cx="1446782" cy="1446782"/>
          </a:xfrm>
          <a:custGeom>
            <a:avLst/>
            <a:gdLst/>
            <a:ahLst/>
            <a:cxnLst/>
            <a:rect r="r" b="b" t="t" l="l"/>
            <a:pathLst>
              <a:path h="1446782" w="1446782">
                <a:moveTo>
                  <a:pt x="0" y="0"/>
                </a:moveTo>
                <a:lnTo>
                  <a:pt x="1446782" y="0"/>
                </a:lnTo>
                <a:lnTo>
                  <a:pt x="1446782" y="1446783"/>
                </a:lnTo>
                <a:lnTo>
                  <a:pt x="0" y="144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66045" y="4578341"/>
            <a:ext cx="1365417" cy="1365417"/>
          </a:xfrm>
          <a:custGeom>
            <a:avLst/>
            <a:gdLst/>
            <a:ahLst/>
            <a:cxnLst/>
            <a:rect r="r" b="b" t="t" l="l"/>
            <a:pathLst>
              <a:path h="1365417" w="1365417">
                <a:moveTo>
                  <a:pt x="0" y="0"/>
                </a:moveTo>
                <a:lnTo>
                  <a:pt x="1365417" y="0"/>
                </a:lnTo>
                <a:lnTo>
                  <a:pt x="1365417" y="1365417"/>
                </a:lnTo>
                <a:lnTo>
                  <a:pt x="0" y="1365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060188" y="7580010"/>
            <a:ext cx="580964" cy="580964"/>
          </a:xfrm>
          <a:custGeom>
            <a:avLst/>
            <a:gdLst/>
            <a:ahLst/>
            <a:cxnLst/>
            <a:rect r="r" b="b" t="t" l="l"/>
            <a:pathLst>
              <a:path h="580964" w="580964">
                <a:moveTo>
                  <a:pt x="0" y="0"/>
                </a:moveTo>
                <a:lnTo>
                  <a:pt x="580964" y="0"/>
                </a:lnTo>
                <a:lnTo>
                  <a:pt x="580964" y="580964"/>
                </a:lnTo>
                <a:lnTo>
                  <a:pt x="0" y="580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77160" y="1019175"/>
            <a:ext cx="1047159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Modeling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43721" y="2641730"/>
            <a:ext cx="10596820" cy="119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Three types of modeling were performed: Decision Tree (DT), Random Forest (RF), and Linear Regression (LR). Among these, the Random Forest model delivered the best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11792" y="6262377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20203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43627" y="6762249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 strike="noStrike" u="none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Mse: 1.1714285714285715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 strike="noStrike" u="none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Rmse: 1.082325538564332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946418" y="6262377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75D77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 Tree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3487" y="6762249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Mse: 1.6791962349522596</a:t>
            </a:r>
          </a:p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Rmse: 1.295838043488560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652730" y="6262377"/>
            <a:ext cx="2679452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5E17EB"/>
                </a:solidFill>
                <a:latin typeface="DM Sans Bold"/>
                <a:ea typeface="DM Sans Bold"/>
                <a:cs typeface="DM Sans Bold"/>
                <a:sym typeface="DM Sans Bold"/>
              </a:rPr>
              <a:t>Linear Regression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40362" y="6762249"/>
            <a:ext cx="3200745" cy="54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Mse: 0.7508403166666667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20203"/>
                </a:solidFill>
                <a:latin typeface="DM Sans"/>
                <a:ea typeface="DM Sans"/>
                <a:cs typeface="DM Sans"/>
                <a:sym typeface="DM Sans"/>
              </a:rPr>
              <a:t>Rmse: 0.8665104250190339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1779" y="2098819"/>
            <a:ext cx="12944442" cy="6463637"/>
          </a:xfrm>
          <a:custGeom>
            <a:avLst/>
            <a:gdLst/>
            <a:ahLst/>
            <a:cxnLst/>
            <a:rect r="r" b="b" t="t" l="l"/>
            <a:pathLst>
              <a:path h="6463637" w="12944442">
                <a:moveTo>
                  <a:pt x="0" y="0"/>
                </a:moveTo>
                <a:lnTo>
                  <a:pt x="12944442" y="0"/>
                </a:lnTo>
                <a:lnTo>
                  <a:pt x="12944442" y="6463637"/>
                </a:lnTo>
                <a:lnTo>
                  <a:pt x="0" y="646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0027" y="9536159"/>
            <a:ext cx="2077973" cy="750841"/>
          </a:xfrm>
          <a:custGeom>
            <a:avLst/>
            <a:gdLst/>
            <a:ahLst/>
            <a:cxnLst/>
            <a:rect r="r" b="b" t="t" l="l"/>
            <a:pathLst>
              <a:path h="750841" w="2077973">
                <a:moveTo>
                  <a:pt x="0" y="0"/>
                </a:moveTo>
                <a:lnTo>
                  <a:pt x="2077973" y="0"/>
                </a:lnTo>
                <a:lnTo>
                  <a:pt x="2077973" y="750841"/>
                </a:lnTo>
                <a:lnTo>
                  <a:pt x="0" y="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0"/>
            <a:ext cx="560096" cy="1028700"/>
            <a:chOff x="0" y="0"/>
            <a:chExt cx="189465" cy="347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465" cy="347980"/>
            </a:xfrm>
            <a:custGeom>
              <a:avLst/>
              <a:gdLst/>
              <a:ahLst/>
              <a:cxnLst/>
              <a:rect r="r" b="b" t="t" l="l"/>
              <a:pathLst>
                <a:path h="347980" w="189465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73A94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88796" y="703299"/>
            <a:ext cx="1047159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6F8F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DAGNSLtTXUU</dc:identifier>
  <dcterms:modified xsi:type="dcterms:W3CDTF">2011-08-01T06:04:30Z</dcterms:modified>
  <cp:revision>1</cp:revision>
  <dc:title>Black and Lime Dark Professional Food Industry Project Status Presentation</dc:title>
</cp:coreProperties>
</file>